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5" r:id="rId31"/>
    <p:sldId id="286" r:id="rId32"/>
    <p:sldId id="287" r:id="rId33"/>
  </p:sldIdLst>
  <p:sldSz cx="9144000" cy="5143500" type="screen16x9"/>
  <p:notesSz cx="9144000" cy="5143500"/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7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8328" y="1495120"/>
            <a:ext cx="1847342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8551" y="2695397"/>
            <a:ext cx="894689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06420" y="619125"/>
            <a:ext cx="377190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407" y="1012952"/>
            <a:ext cx="8457184" cy="3160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627" y="159145"/>
            <a:ext cx="759460" cy="577850"/>
            <a:chOff x="75627" y="159145"/>
            <a:chExt cx="759460" cy="577850"/>
          </a:xfrm>
        </p:grpSpPr>
        <p:sp>
          <p:nvSpPr>
            <p:cNvPr id="4" name="object 4"/>
            <p:cNvSpPr/>
            <p:nvPr/>
          </p:nvSpPr>
          <p:spPr>
            <a:xfrm>
              <a:off x="426542" y="159145"/>
              <a:ext cx="408305" cy="577850"/>
            </a:xfrm>
            <a:custGeom>
              <a:avLst/>
              <a:gdLst/>
              <a:ahLst/>
              <a:cxnLst/>
              <a:rect l="l" t="t" r="r" b="b"/>
              <a:pathLst>
                <a:path w="408305" h="577850">
                  <a:moveTo>
                    <a:pt x="0" y="0"/>
                  </a:moveTo>
                  <a:lnTo>
                    <a:pt x="269742" y="577583"/>
                  </a:lnTo>
                  <a:lnTo>
                    <a:pt x="408202" y="443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1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27" y="161534"/>
              <a:ext cx="606425" cy="575310"/>
            </a:xfrm>
            <a:custGeom>
              <a:avLst/>
              <a:gdLst/>
              <a:ahLst/>
              <a:cxnLst/>
              <a:rect l="l" t="t" r="r" b="b"/>
              <a:pathLst>
                <a:path w="606425" h="575310">
                  <a:moveTo>
                    <a:pt x="346137" y="0"/>
                  </a:moveTo>
                  <a:lnTo>
                    <a:pt x="62068" y="474949"/>
                  </a:lnTo>
                  <a:lnTo>
                    <a:pt x="558594" y="474949"/>
                  </a:lnTo>
                  <a:lnTo>
                    <a:pt x="549050" y="451088"/>
                  </a:lnTo>
                  <a:lnTo>
                    <a:pt x="105038" y="451088"/>
                  </a:lnTo>
                  <a:lnTo>
                    <a:pt x="355692" y="19095"/>
                  </a:lnTo>
                  <a:lnTo>
                    <a:pt x="346137" y="0"/>
                  </a:lnTo>
                  <a:close/>
                </a:path>
                <a:path w="606425" h="575310">
                  <a:moveTo>
                    <a:pt x="255430" y="219579"/>
                  </a:moveTo>
                  <a:lnTo>
                    <a:pt x="121748" y="441535"/>
                  </a:lnTo>
                  <a:lnTo>
                    <a:pt x="162324" y="441535"/>
                  </a:lnTo>
                  <a:lnTo>
                    <a:pt x="219621" y="348458"/>
                  </a:lnTo>
                  <a:lnTo>
                    <a:pt x="312717" y="346070"/>
                  </a:lnTo>
                  <a:lnTo>
                    <a:pt x="312717" y="317432"/>
                  </a:lnTo>
                  <a:lnTo>
                    <a:pt x="279296" y="317432"/>
                  </a:lnTo>
                  <a:lnTo>
                    <a:pt x="238720" y="315044"/>
                  </a:lnTo>
                  <a:lnTo>
                    <a:pt x="260197" y="276853"/>
                  </a:lnTo>
                  <a:lnTo>
                    <a:pt x="312717" y="276853"/>
                  </a:lnTo>
                  <a:lnTo>
                    <a:pt x="255430" y="219579"/>
                  </a:lnTo>
                  <a:close/>
                </a:path>
                <a:path w="606425" h="575310">
                  <a:moveTo>
                    <a:pt x="446399" y="224355"/>
                  </a:moveTo>
                  <a:lnTo>
                    <a:pt x="389113" y="274465"/>
                  </a:lnTo>
                  <a:lnTo>
                    <a:pt x="389113" y="348458"/>
                  </a:lnTo>
                  <a:lnTo>
                    <a:pt x="455954" y="348458"/>
                  </a:lnTo>
                  <a:lnTo>
                    <a:pt x="491752" y="427216"/>
                  </a:lnTo>
                  <a:lnTo>
                    <a:pt x="384335" y="427216"/>
                  </a:lnTo>
                  <a:lnTo>
                    <a:pt x="384335" y="441535"/>
                  </a:lnTo>
                  <a:lnTo>
                    <a:pt x="544272" y="439158"/>
                  </a:lnTo>
                  <a:lnTo>
                    <a:pt x="488809" y="317432"/>
                  </a:lnTo>
                  <a:lnTo>
                    <a:pt x="420145" y="317432"/>
                  </a:lnTo>
                  <a:lnTo>
                    <a:pt x="420145" y="288795"/>
                  </a:lnTo>
                  <a:lnTo>
                    <a:pt x="436855" y="276853"/>
                  </a:lnTo>
                  <a:lnTo>
                    <a:pt x="470319" y="276853"/>
                  </a:lnTo>
                  <a:lnTo>
                    <a:pt x="446399" y="224355"/>
                  </a:lnTo>
                  <a:close/>
                </a:path>
                <a:path w="606425" h="575310">
                  <a:moveTo>
                    <a:pt x="229165" y="365165"/>
                  </a:moveTo>
                  <a:lnTo>
                    <a:pt x="193356" y="439147"/>
                  </a:lnTo>
                  <a:lnTo>
                    <a:pt x="362848" y="439147"/>
                  </a:lnTo>
                  <a:lnTo>
                    <a:pt x="362848" y="415286"/>
                  </a:lnTo>
                  <a:lnTo>
                    <a:pt x="241098" y="415286"/>
                  </a:lnTo>
                  <a:lnTo>
                    <a:pt x="255430" y="384260"/>
                  </a:lnTo>
                  <a:lnTo>
                    <a:pt x="307939" y="384260"/>
                  </a:lnTo>
                  <a:lnTo>
                    <a:pt x="307939" y="367553"/>
                  </a:lnTo>
                  <a:lnTo>
                    <a:pt x="229165" y="365165"/>
                  </a:lnTo>
                  <a:close/>
                </a:path>
                <a:path w="606425" h="575310">
                  <a:moveTo>
                    <a:pt x="362848" y="343681"/>
                  </a:moveTo>
                  <a:lnTo>
                    <a:pt x="334204" y="343681"/>
                  </a:lnTo>
                  <a:lnTo>
                    <a:pt x="334204" y="415286"/>
                  </a:lnTo>
                  <a:lnTo>
                    <a:pt x="475042" y="415286"/>
                  </a:lnTo>
                  <a:lnTo>
                    <a:pt x="468414" y="403355"/>
                  </a:lnTo>
                  <a:lnTo>
                    <a:pt x="362848" y="403355"/>
                  </a:lnTo>
                  <a:lnTo>
                    <a:pt x="362848" y="386648"/>
                  </a:lnTo>
                  <a:lnTo>
                    <a:pt x="459132" y="386648"/>
                  </a:lnTo>
                  <a:lnTo>
                    <a:pt x="451177" y="372330"/>
                  </a:lnTo>
                  <a:lnTo>
                    <a:pt x="362848" y="369941"/>
                  </a:lnTo>
                  <a:lnTo>
                    <a:pt x="362848" y="343681"/>
                  </a:lnTo>
                  <a:close/>
                </a:path>
                <a:path w="606425" h="575310">
                  <a:moveTo>
                    <a:pt x="459132" y="386648"/>
                  </a:moveTo>
                  <a:lnTo>
                    <a:pt x="417756" y="386648"/>
                  </a:lnTo>
                  <a:lnTo>
                    <a:pt x="427300" y="403355"/>
                  </a:lnTo>
                  <a:lnTo>
                    <a:pt x="468414" y="403355"/>
                  </a:lnTo>
                  <a:lnTo>
                    <a:pt x="459132" y="386648"/>
                  </a:lnTo>
                  <a:close/>
                </a:path>
                <a:path w="606425" h="575310">
                  <a:moveTo>
                    <a:pt x="353304" y="42967"/>
                  </a:moveTo>
                  <a:lnTo>
                    <a:pt x="267363" y="200483"/>
                  </a:lnTo>
                  <a:lnTo>
                    <a:pt x="334204" y="272088"/>
                  </a:lnTo>
                  <a:lnTo>
                    <a:pt x="331816" y="324586"/>
                  </a:lnTo>
                  <a:lnTo>
                    <a:pt x="362848" y="324586"/>
                  </a:lnTo>
                  <a:lnTo>
                    <a:pt x="362848" y="272088"/>
                  </a:lnTo>
                  <a:lnTo>
                    <a:pt x="396268" y="238674"/>
                  </a:lnTo>
                  <a:lnTo>
                    <a:pt x="348526" y="238674"/>
                  </a:lnTo>
                  <a:lnTo>
                    <a:pt x="312717" y="190941"/>
                  </a:lnTo>
                  <a:lnTo>
                    <a:pt x="350915" y="119337"/>
                  </a:lnTo>
                  <a:lnTo>
                    <a:pt x="387619" y="119337"/>
                  </a:lnTo>
                  <a:lnTo>
                    <a:pt x="353304" y="42967"/>
                  </a:lnTo>
                  <a:close/>
                </a:path>
                <a:path w="606425" h="575310">
                  <a:moveTo>
                    <a:pt x="312717" y="276853"/>
                  </a:moveTo>
                  <a:lnTo>
                    <a:pt x="260197" y="276853"/>
                  </a:lnTo>
                  <a:lnTo>
                    <a:pt x="279296" y="293560"/>
                  </a:lnTo>
                  <a:lnTo>
                    <a:pt x="279296" y="317432"/>
                  </a:lnTo>
                  <a:lnTo>
                    <a:pt x="312717" y="317432"/>
                  </a:lnTo>
                  <a:lnTo>
                    <a:pt x="312717" y="276853"/>
                  </a:lnTo>
                  <a:close/>
                </a:path>
                <a:path w="606425" h="575310">
                  <a:moveTo>
                    <a:pt x="470319" y="276853"/>
                  </a:moveTo>
                  <a:lnTo>
                    <a:pt x="436855" y="276853"/>
                  </a:lnTo>
                  <a:lnTo>
                    <a:pt x="458332" y="315044"/>
                  </a:lnTo>
                  <a:lnTo>
                    <a:pt x="420145" y="317432"/>
                  </a:lnTo>
                  <a:lnTo>
                    <a:pt x="488809" y="317432"/>
                  </a:lnTo>
                  <a:lnTo>
                    <a:pt x="470319" y="276853"/>
                  </a:lnTo>
                  <a:close/>
                </a:path>
                <a:path w="606425" h="575310">
                  <a:moveTo>
                    <a:pt x="387619" y="119337"/>
                  </a:moveTo>
                  <a:lnTo>
                    <a:pt x="350915" y="119337"/>
                  </a:lnTo>
                  <a:lnTo>
                    <a:pt x="381947" y="193318"/>
                  </a:lnTo>
                  <a:lnTo>
                    <a:pt x="348526" y="238674"/>
                  </a:lnTo>
                  <a:lnTo>
                    <a:pt x="396268" y="238674"/>
                  </a:lnTo>
                  <a:lnTo>
                    <a:pt x="427300" y="207648"/>
                  </a:lnTo>
                  <a:lnTo>
                    <a:pt x="387619" y="119337"/>
                  </a:lnTo>
                  <a:close/>
                </a:path>
                <a:path w="606425" h="575310">
                  <a:moveTo>
                    <a:pt x="171879" y="477337"/>
                  </a:moveTo>
                  <a:lnTo>
                    <a:pt x="62065" y="479725"/>
                  </a:lnTo>
                  <a:lnTo>
                    <a:pt x="0" y="575195"/>
                  </a:lnTo>
                  <a:lnTo>
                    <a:pt x="138459" y="575194"/>
                  </a:lnTo>
                  <a:lnTo>
                    <a:pt x="148002" y="548942"/>
                  </a:lnTo>
                  <a:lnTo>
                    <a:pt x="64453" y="548942"/>
                  </a:lnTo>
                  <a:lnTo>
                    <a:pt x="69228" y="537011"/>
                  </a:lnTo>
                  <a:lnTo>
                    <a:pt x="109804" y="537011"/>
                  </a:lnTo>
                  <a:lnTo>
                    <a:pt x="119359" y="517916"/>
                  </a:lnTo>
                  <a:lnTo>
                    <a:pt x="83551" y="515528"/>
                  </a:lnTo>
                  <a:lnTo>
                    <a:pt x="93099" y="496432"/>
                  </a:lnTo>
                  <a:lnTo>
                    <a:pt x="164713" y="496432"/>
                  </a:lnTo>
                  <a:lnTo>
                    <a:pt x="171879" y="477337"/>
                  </a:lnTo>
                  <a:close/>
                </a:path>
                <a:path w="606425" h="575310">
                  <a:moveTo>
                    <a:pt x="224399" y="479725"/>
                  </a:moveTo>
                  <a:lnTo>
                    <a:pt x="186201" y="479725"/>
                  </a:lnTo>
                  <a:lnTo>
                    <a:pt x="150391" y="575194"/>
                  </a:lnTo>
                  <a:lnTo>
                    <a:pt x="198133" y="575194"/>
                  </a:lnTo>
                  <a:lnTo>
                    <a:pt x="222010" y="510751"/>
                  </a:lnTo>
                  <a:lnTo>
                    <a:pt x="264436" y="510751"/>
                  </a:lnTo>
                  <a:lnTo>
                    <a:pt x="224399" y="479725"/>
                  </a:lnTo>
                  <a:close/>
                </a:path>
                <a:path w="606425" h="575310">
                  <a:moveTo>
                    <a:pt x="264436" y="510751"/>
                  </a:moveTo>
                  <a:lnTo>
                    <a:pt x="222010" y="510751"/>
                  </a:lnTo>
                  <a:lnTo>
                    <a:pt x="315105" y="575194"/>
                  </a:lnTo>
                  <a:lnTo>
                    <a:pt x="360459" y="575194"/>
                  </a:lnTo>
                  <a:lnTo>
                    <a:pt x="362608" y="553718"/>
                  </a:lnTo>
                  <a:lnTo>
                    <a:pt x="319883" y="553718"/>
                  </a:lnTo>
                  <a:lnTo>
                    <a:pt x="264436" y="510751"/>
                  </a:lnTo>
                  <a:close/>
                </a:path>
                <a:path w="606425" h="575310">
                  <a:moveTo>
                    <a:pt x="370014" y="479725"/>
                  </a:moveTo>
                  <a:lnTo>
                    <a:pt x="329427" y="479725"/>
                  </a:lnTo>
                  <a:lnTo>
                    <a:pt x="319883" y="553718"/>
                  </a:lnTo>
                  <a:lnTo>
                    <a:pt x="362608" y="553718"/>
                  </a:lnTo>
                  <a:lnTo>
                    <a:pt x="370014" y="479725"/>
                  </a:lnTo>
                  <a:close/>
                </a:path>
                <a:path w="606425" h="575310">
                  <a:moveTo>
                    <a:pt x="384335" y="477337"/>
                  </a:moveTo>
                  <a:lnTo>
                    <a:pt x="377169" y="575194"/>
                  </a:lnTo>
                  <a:lnTo>
                    <a:pt x="424911" y="575194"/>
                  </a:lnTo>
                  <a:lnTo>
                    <a:pt x="415367" y="479726"/>
                  </a:lnTo>
                  <a:lnTo>
                    <a:pt x="384335" y="477337"/>
                  </a:lnTo>
                  <a:close/>
                </a:path>
                <a:path w="606425" h="575310">
                  <a:moveTo>
                    <a:pt x="434466" y="553718"/>
                  </a:moveTo>
                  <a:lnTo>
                    <a:pt x="434466" y="575194"/>
                  </a:lnTo>
                  <a:lnTo>
                    <a:pt x="606336" y="575194"/>
                  </a:lnTo>
                  <a:lnTo>
                    <a:pt x="598378" y="556096"/>
                  </a:lnTo>
                  <a:lnTo>
                    <a:pt x="568149" y="556096"/>
                  </a:lnTo>
                  <a:lnTo>
                    <a:pt x="434466" y="553718"/>
                  </a:lnTo>
                  <a:close/>
                </a:path>
                <a:path w="606425" h="575310">
                  <a:moveTo>
                    <a:pt x="591422" y="539400"/>
                  </a:moveTo>
                  <a:lnTo>
                    <a:pt x="560982" y="539400"/>
                  </a:lnTo>
                  <a:lnTo>
                    <a:pt x="568149" y="556096"/>
                  </a:lnTo>
                  <a:lnTo>
                    <a:pt x="598378" y="556096"/>
                  </a:lnTo>
                  <a:lnTo>
                    <a:pt x="591422" y="539400"/>
                  </a:lnTo>
                  <a:close/>
                </a:path>
                <a:path w="606425" h="575310">
                  <a:moveTo>
                    <a:pt x="560982" y="479726"/>
                  </a:moveTo>
                  <a:lnTo>
                    <a:pt x="429689" y="479726"/>
                  </a:lnTo>
                  <a:lnTo>
                    <a:pt x="434466" y="541777"/>
                  </a:lnTo>
                  <a:lnTo>
                    <a:pt x="560982" y="539400"/>
                  </a:lnTo>
                  <a:lnTo>
                    <a:pt x="591422" y="539400"/>
                  </a:lnTo>
                  <a:lnTo>
                    <a:pt x="582470" y="517916"/>
                  </a:lnTo>
                  <a:lnTo>
                    <a:pt x="463109" y="517916"/>
                  </a:lnTo>
                  <a:lnTo>
                    <a:pt x="463109" y="503597"/>
                  </a:lnTo>
                  <a:lnTo>
                    <a:pt x="575304" y="503597"/>
                  </a:lnTo>
                  <a:lnTo>
                    <a:pt x="560982" y="479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0351" y="163830"/>
            <a:ext cx="28676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Sfax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University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National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Engineering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School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Sfax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17610" y="1428750"/>
            <a:ext cx="47087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8" name="object 8"/>
          <p:cNvSpPr txBox="1"/>
          <p:nvPr/>
        </p:nvSpPr>
        <p:spPr>
          <a:xfrm>
            <a:off x="1600200" y="2266950"/>
            <a:ext cx="5715000" cy="14741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10"/>
              </a:lnSpc>
              <a:spcBef>
                <a:spcPts val="95"/>
              </a:spcBef>
            </a:pP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Classification</a:t>
            </a:r>
            <a:r>
              <a:rPr sz="2800" b="1" spc="1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of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Road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Traffic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Images</a:t>
            </a:r>
            <a:endParaRPr sz="2800" dirty="0">
              <a:latin typeface="Arial"/>
              <a:cs typeface="Arial"/>
            </a:endParaRPr>
          </a:p>
          <a:p>
            <a:pPr marL="8890" algn="ctr">
              <a:lnSpc>
                <a:spcPts val="2350"/>
              </a:lnSpc>
            </a:pPr>
            <a:r>
              <a:rPr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Realized</a:t>
            </a:r>
            <a:r>
              <a:rPr sz="2000" b="1" u="heavy" spc="-60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by</a:t>
            </a:r>
            <a:endParaRPr lang="fr-FR" sz="2000" b="1" u="heavy" dirty="0">
              <a:solidFill>
                <a:srgbClr val="151316"/>
              </a:solidFill>
              <a:uFill>
                <a:solidFill>
                  <a:srgbClr val="151316"/>
                </a:solidFill>
              </a:uFill>
              <a:latin typeface="Arial"/>
              <a:cs typeface="Arial"/>
            </a:endParaRPr>
          </a:p>
          <a:p>
            <a:pPr marL="8890" algn="ctr">
              <a:lnSpc>
                <a:spcPts val="2350"/>
              </a:lnSpc>
            </a:pPr>
            <a:r>
              <a:rPr lang="fr-FR" sz="2000" b="1" u="heavy" dirty="0" err="1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Siwar</a:t>
            </a:r>
            <a:r>
              <a:rPr lang="fr-FR"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 </a:t>
            </a:r>
            <a:r>
              <a:rPr lang="fr-FR" sz="2000" b="1" u="heavy" dirty="0" err="1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Gouirah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1003" y="455168"/>
            <a:ext cx="46799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Convolutional</a:t>
            </a:r>
            <a:r>
              <a:rPr sz="2000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Networks</a:t>
            </a:r>
            <a:r>
              <a:rPr sz="2000" u="heavy" spc="-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spc="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(CNN):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079875" y="1105280"/>
            <a:ext cx="4093210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Highly</a:t>
            </a:r>
            <a:r>
              <a:rPr sz="1800" b="1" spc="-10" dirty="0">
                <a:latin typeface="Arial"/>
                <a:cs typeface="Arial"/>
              </a:rPr>
              <a:t> effective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Extract </a:t>
            </a:r>
            <a:r>
              <a:rPr sz="1800" b="1" spc="-10" dirty="0">
                <a:latin typeface="Arial"/>
                <a:cs typeface="Arial"/>
              </a:rPr>
              <a:t>relevant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features.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Drawbacks</a:t>
            </a:r>
            <a:r>
              <a:rPr sz="1800" b="1" spc="-5" dirty="0">
                <a:solidFill>
                  <a:srgbClr val="666666"/>
                </a:solidFill>
                <a:latin typeface="Arial"/>
                <a:cs typeface="Arial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image)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10" dirty="0">
                <a:latin typeface="Arial"/>
                <a:cs typeface="Arial"/>
              </a:rPr>
              <a:t>Sensitive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quality.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Computationally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intensive.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761" y="253745"/>
            <a:ext cx="4175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Recurrent</a:t>
            </a:r>
            <a:r>
              <a:rPr sz="2000" u="heavy" spc="-5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Networks</a:t>
            </a:r>
            <a:r>
              <a:rPr sz="2000" u="heavy" spc="-5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(RNN):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981450" y="870330"/>
            <a:ext cx="4663440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Useful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 sequential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  <a:p>
            <a:pPr marL="12700" marR="2049780">
              <a:lnSpc>
                <a:spcPts val="3240"/>
              </a:lnSpc>
              <a:spcBef>
                <a:spcPts val="28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Capture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dependencies.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66666"/>
                </a:solidFill>
                <a:latin typeface="Arial"/>
                <a:cs typeface="Arial"/>
              </a:rPr>
              <a:t>Drawbacks: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79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Gradient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vanishing/exploding.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10" dirty="0">
                <a:latin typeface="Arial"/>
                <a:cs typeface="Arial"/>
              </a:rPr>
              <a:t>Sensitive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image order.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0984" y="245440"/>
            <a:ext cx="33902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Deep</a:t>
            </a:r>
            <a:r>
              <a:rPr sz="20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Network(DNN):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070984" y="768985"/>
            <a:ext cx="4639945" cy="249555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Powerful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complex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pattern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recognition.</a:t>
            </a:r>
            <a:endParaRPr sz="1800">
              <a:latin typeface="Arial"/>
              <a:cs typeface="Arial"/>
            </a:endParaRPr>
          </a:p>
          <a:p>
            <a:pPr marL="12700" marR="731520">
              <a:lnSpc>
                <a:spcPct val="150000"/>
              </a:lnSpc>
              <a:spcBef>
                <a:spcPts val="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Learn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hierarchical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representations.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66666"/>
                </a:solidFill>
                <a:latin typeface="Arial"/>
                <a:cs typeface="Arial"/>
              </a:rPr>
              <a:t>Drawbacks: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Require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large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amounts</a:t>
            </a:r>
            <a:r>
              <a:rPr sz="1800" b="1" dirty="0">
                <a:latin typeface="Arial"/>
                <a:cs typeface="Arial"/>
              </a:rPr>
              <a:t> of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training </a:t>
            </a:r>
            <a:r>
              <a:rPr sz="1800" b="1" spc="-5" dirty="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Computationally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demanding.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Limited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interpretability.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10057"/>
            <a:ext cx="4511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YOLO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(You</a:t>
            </a:r>
            <a:r>
              <a:rPr sz="20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Only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Look</a:t>
            </a:r>
            <a:r>
              <a:rPr sz="2000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Once)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Models: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712" y="740663"/>
            <a:ext cx="7812024" cy="4218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094" y="126872"/>
            <a:ext cx="1262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A82020"/>
                </a:solidFill>
                <a:uFill>
                  <a:solidFill>
                    <a:srgbClr val="A82020"/>
                  </a:solidFill>
                </a:uFill>
              </a:rPr>
              <a:t>YOLOV8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8739" y="1736147"/>
            <a:ext cx="2891790" cy="10718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775"/>
              </a:spcBef>
            </a:pPr>
            <a:r>
              <a:rPr sz="1600" b="1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YOLOV8</a:t>
            </a:r>
            <a:r>
              <a:rPr sz="1600" b="1" u="heavy" spc="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is</a:t>
            </a:r>
            <a:r>
              <a:rPr sz="16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characterized</a:t>
            </a:r>
            <a:r>
              <a:rPr sz="16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Developer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Convenience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Community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Support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76452"/>
            <a:ext cx="4884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V8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 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released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Ultralytics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company: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2152" y="929639"/>
            <a:ext cx="2139696" cy="9631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6042" y="2840863"/>
            <a:ext cx="84207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As 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release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January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10th,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2023,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V8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five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versions,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ranging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 </a:t>
            </a:r>
            <a:r>
              <a:rPr sz="1400" dirty="0">
                <a:latin typeface="Arial MT"/>
                <a:cs typeface="Arial MT"/>
              </a:rPr>
              <a:t>V8n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dirty="0">
                <a:latin typeface="Arial MT"/>
                <a:cs typeface="Arial MT"/>
              </a:rPr>
              <a:t> V8x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versions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evaluated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COCO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6500" y="3459479"/>
            <a:ext cx="3369564" cy="13868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48180" y="2601925"/>
            <a:ext cx="2705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151316"/>
                </a:solidFill>
                <a:latin typeface="Arial"/>
                <a:cs typeface="Arial"/>
              </a:rPr>
              <a:t>Realization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348" y="1607819"/>
            <a:ext cx="1618615" cy="841375"/>
          </a:xfrm>
          <a:custGeom>
            <a:avLst/>
            <a:gdLst/>
            <a:ahLst/>
            <a:cxnLst/>
            <a:rect l="l" t="t" r="r" b="b"/>
            <a:pathLst>
              <a:path w="1618614" h="841375">
                <a:moveTo>
                  <a:pt x="1618488" y="0"/>
                </a:moveTo>
                <a:lnTo>
                  <a:pt x="0" y="0"/>
                </a:lnTo>
                <a:lnTo>
                  <a:pt x="0" y="841247"/>
                </a:lnTo>
                <a:lnTo>
                  <a:pt x="1618488" y="841247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6355" y="1495120"/>
            <a:ext cx="98234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42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1738" y="25095"/>
            <a:ext cx="4627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proposed</a:t>
            </a:r>
            <a:r>
              <a:rPr sz="2400" b="1" spc="-15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approach phases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526085"/>
            <a:ext cx="8522335" cy="4592320"/>
            <a:chOff x="0" y="275843"/>
            <a:chExt cx="8522335" cy="4592320"/>
          </a:xfrm>
        </p:grpSpPr>
        <p:sp>
          <p:nvSpPr>
            <p:cNvPr id="4" name="object 4"/>
            <p:cNvSpPr/>
            <p:nvPr/>
          </p:nvSpPr>
          <p:spPr>
            <a:xfrm>
              <a:off x="4456303" y="3991889"/>
              <a:ext cx="999490" cy="572770"/>
            </a:xfrm>
            <a:custGeom>
              <a:avLst/>
              <a:gdLst/>
              <a:ahLst/>
              <a:cxnLst/>
              <a:rect l="l" t="t" r="r" b="b"/>
              <a:pathLst>
                <a:path w="999489" h="572770">
                  <a:moveTo>
                    <a:pt x="998982" y="100025"/>
                  </a:moveTo>
                  <a:lnTo>
                    <a:pt x="613283" y="100025"/>
                  </a:lnTo>
                  <a:lnTo>
                    <a:pt x="613283" y="37236"/>
                  </a:lnTo>
                  <a:lnTo>
                    <a:pt x="612902" y="37236"/>
                  </a:lnTo>
                  <a:lnTo>
                    <a:pt x="612902" y="36525"/>
                  </a:lnTo>
                  <a:lnTo>
                    <a:pt x="612521" y="36525"/>
                  </a:lnTo>
                  <a:lnTo>
                    <a:pt x="612521" y="36156"/>
                  </a:lnTo>
                  <a:lnTo>
                    <a:pt x="612140" y="36156"/>
                  </a:lnTo>
                  <a:lnTo>
                    <a:pt x="612140" y="35801"/>
                  </a:lnTo>
                  <a:lnTo>
                    <a:pt x="604266" y="32207"/>
                  </a:lnTo>
                  <a:lnTo>
                    <a:pt x="592709" y="30035"/>
                  </a:lnTo>
                  <a:lnTo>
                    <a:pt x="581152" y="28956"/>
                  </a:lnTo>
                  <a:lnTo>
                    <a:pt x="569341" y="28244"/>
                  </a:lnTo>
                  <a:lnTo>
                    <a:pt x="557784" y="27876"/>
                  </a:lnTo>
                  <a:lnTo>
                    <a:pt x="464820" y="27876"/>
                  </a:lnTo>
                  <a:lnTo>
                    <a:pt x="464820" y="0"/>
                  </a:lnTo>
                  <a:lnTo>
                    <a:pt x="356870" y="0"/>
                  </a:lnTo>
                  <a:lnTo>
                    <a:pt x="356870" y="32232"/>
                  </a:lnTo>
                  <a:lnTo>
                    <a:pt x="334264" y="33286"/>
                  </a:lnTo>
                  <a:lnTo>
                    <a:pt x="296989" y="34594"/>
                  </a:lnTo>
                  <a:lnTo>
                    <a:pt x="296672" y="30759"/>
                  </a:lnTo>
                  <a:lnTo>
                    <a:pt x="296672" y="29489"/>
                  </a:lnTo>
                  <a:lnTo>
                    <a:pt x="296291" y="29489"/>
                  </a:lnTo>
                  <a:lnTo>
                    <a:pt x="296291" y="28219"/>
                  </a:lnTo>
                  <a:lnTo>
                    <a:pt x="295656" y="28219"/>
                  </a:lnTo>
                  <a:lnTo>
                    <a:pt x="294894" y="26949"/>
                  </a:lnTo>
                  <a:lnTo>
                    <a:pt x="291592" y="26949"/>
                  </a:lnTo>
                  <a:lnTo>
                    <a:pt x="183642" y="26949"/>
                  </a:lnTo>
                  <a:lnTo>
                    <a:pt x="183642" y="38100"/>
                  </a:lnTo>
                  <a:lnTo>
                    <a:pt x="183642" y="26949"/>
                  </a:lnTo>
                  <a:lnTo>
                    <a:pt x="177546" y="30759"/>
                  </a:lnTo>
                  <a:lnTo>
                    <a:pt x="160718" y="70688"/>
                  </a:lnTo>
                  <a:lnTo>
                    <a:pt x="145542" y="71081"/>
                  </a:lnTo>
                  <a:lnTo>
                    <a:pt x="73660" y="77558"/>
                  </a:lnTo>
                  <a:lnTo>
                    <a:pt x="31496" y="84035"/>
                  </a:lnTo>
                  <a:lnTo>
                    <a:pt x="26797" y="84404"/>
                  </a:lnTo>
                  <a:lnTo>
                    <a:pt x="23241" y="85115"/>
                  </a:lnTo>
                  <a:lnTo>
                    <a:pt x="21082" y="85839"/>
                  </a:lnTo>
                  <a:lnTo>
                    <a:pt x="19177" y="86207"/>
                  </a:lnTo>
                  <a:lnTo>
                    <a:pt x="12065" y="89077"/>
                  </a:lnTo>
                  <a:lnTo>
                    <a:pt x="10541" y="90157"/>
                  </a:lnTo>
                  <a:lnTo>
                    <a:pt x="8763" y="91236"/>
                  </a:lnTo>
                  <a:lnTo>
                    <a:pt x="7366" y="92316"/>
                  </a:lnTo>
                  <a:lnTo>
                    <a:pt x="7366" y="224028"/>
                  </a:lnTo>
                  <a:lnTo>
                    <a:pt x="0" y="224028"/>
                  </a:lnTo>
                  <a:lnTo>
                    <a:pt x="0" y="440029"/>
                  </a:lnTo>
                  <a:lnTo>
                    <a:pt x="2540" y="454075"/>
                  </a:lnTo>
                  <a:lnTo>
                    <a:pt x="12319" y="469557"/>
                  </a:lnTo>
                  <a:lnTo>
                    <a:pt x="32385" y="482879"/>
                  </a:lnTo>
                  <a:lnTo>
                    <a:pt x="63754" y="494753"/>
                  </a:lnTo>
                  <a:lnTo>
                    <a:pt x="67691" y="495960"/>
                  </a:lnTo>
                  <a:lnTo>
                    <a:pt x="67691" y="520979"/>
                  </a:lnTo>
                  <a:lnTo>
                    <a:pt x="69469" y="542569"/>
                  </a:lnTo>
                  <a:lnTo>
                    <a:pt x="69850" y="542569"/>
                  </a:lnTo>
                  <a:lnTo>
                    <a:pt x="69850" y="543839"/>
                  </a:lnTo>
                  <a:lnTo>
                    <a:pt x="70231" y="545109"/>
                  </a:lnTo>
                  <a:lnTo>
                    <a:pt x="70612" y="545109"/>
                  </a:lnTo>
                  <a:lnTo>
                    <a:pt x="70612" y="546379"/>
                  </a:lnTo>
                  <a:lnTo>
                    <a:pt x="70993" y="546379"/>
                  </a:lnTo>
                  <a:lnTo>
                    <a:pt x="71755" y="547649"/>
                  </a:lnTo>
                  <a:lnTo>
                    <a:pt x="72009" y="547649"/>
                  </a:lnTo>
                  <a:lnTo>
                    <a:pt x="72009" y="548919"/>
                  </a:lnTo>
                  <a:lnTo>
                    <a:pt x="73533" y="548919"/>
                  </a:lnTo>
                  <a:lnTo>
                    <a:pt x="77089" y="548919"/>
                  </a:lnTo>
                  <a:lnTo>
                    <a:pt x="186944" y="548919"/>
                  </a:lnTo>
                  <a:lnTo>
                    <a:pt x="187198" y="547649"/>
                  </a:lnTo>
                  <a:lnTo>
                    <a:pt x="188341" y="547649"/>
                  </a:lnTo>
                  <a:lnTo>
                    <a:pt x="188341" y="546379"/>
                  </a:lnTo>
                  <a:lnTo>
                    <a:pt x="188722" y="546379"/>
                  </a:lnTo>
                  <a:lnTo>
                    <a:pt x="192278" y="541299"/>
                  </a:lnTo>
                  <a:lnTo>
                    <a:pt x="195580" y="536219"/>
                  </a:lnTo>
                  <a:lnTo>
                    <a:pt x="198755" y="531139"/>
                  </a:lnTo>
                  <a:lnTo>
                    <a:pt x="209423" y="533679"/>
                  </a:lnTo>
                  <a:lnTo>
                    <a:pt x="209423" y="571957"/>
                  </a:lnTo>
                  <a:lnTo>
                    <a:pt x="332244" y="571957"/>
                  </a:lnTo>
                  <a:lnTo>
                    <a:pt x="332359" y="572160"/>
                  </a:lnTo>
                  <a:lnTo>
                    <a:pt x="440309" y="572160"/>
                  </a:lnTo>
                  <a:lnTo>
                    <a:pt x="440309" y="571957"/>
                  </a:lnTo>
                  <a:lnTo>
                    <a:pt x="664845" y="571957"/>
                  </a:lnTo>
                  <a:lnTo>
                    <a:pt x="664845" y="504278"/>
                  </a:lnTo>
                  <a:lnTo>
                    <a:pt x="666877" y="503542"/>
                  </a:lnTo>
                  <a:lnTo>
                    <a:pt x="671576" y="502462"/>
                  </a:lnTo>
                  <a:lnTo>
                    <a:pt x="672592" y="502462"/>
                  </a:lnTo>
                  <a:lnTo>
                    <a:pt x="672592" y="316026"/>
                  </a:lnTo>
                  <a:lnTo>
                    <a:pt x="998982" y="316026"/>
                  </a:lnTo>
                  <a:lnTo>
                    <a:pt x="998982" y="100025"/>
                  </a:lnTo>
                  <a:close/>
                </a:path>
              </a:pathLst>
            </a:custGeom>
            <a:solidFill>
              <a:srgbClr val="FD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5843"/>
              <a:ext cx="8522208" cy="459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011" y="554736"/>
            <a:ext cx="2857500" cy="1600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17746" y="2222245"/>
            <a:ext cx="510540" cy="595630"/>
            <a:chOff x="4317746" y="2222245"/>
            <a:chExt cx="510540" cy="595630"/>
          </a:xfrm>
        </p:grpSpPr>
        <p:sp>
          <p:nvSpPr>
            <p:cNvPr id="4" name="object 4"/>
            <p:cNvSpPr/>
            <p:nvPr/>
          </p:nvSpPr>
          <p:spPr>
            <a:xfrm>
              <a:off x="4330446" y="2234945"/>
              <a:ext cx="485140" cy="570230"/>
            </a:xfrm>
            <a:custGeom>
              <a:avLst/>
              <a:gdLst/>
              <a:ahLst/>
              <a:cxnLst/>
              <a:rect l="l" t="t" r="r" b="b"/>
              <a:pathLst>
                <a:path w="485139" h="570230">
                  <a:moveTo>
                    <a:pt x="363474" y="0"/>
                  </a:moveTo>
                  <a:lnTo>
                    <a:pt x="121157" y="0"/>
                  </a:lnTo>
                  <a:lnTo>
                    <a:pt x="121157" y="327660"/>
                  </a:lnTo>
                  <a:lnTo>
                    <a:pt x="0" y="327660"/>
                  </a:lnTo>
                  <a:lnTo>
                    <a:pt x="242315" y="569976"/>
                  </a:lnTo>
                  <a:lnTo>
                    <a:pt x="484631" y="327660"/>
                  </a:lnTo>
                  <a:lnTo>
                    <a:pt x="363474" y="327660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0446" y="2234945"/>
              <a:ext cx="485140" cy="570230"/>
            </a:xfrm>
            <a:custGeom>
              <a:avLst/>
              <a:gdLst/>
              <a:ahLst/>
              <a:cxnLst/>
              <a:rect l="l" t="t" r="r" b="b"/>
              <a:pathLst>
                <a:path w="485139" h="570230">
                  <a:moveTo>
                    <a:pt x="0" y="327660"/>
                  </a:moveTo>
                  <a:lnTo>
                    <a:pt x="121157" y="327660"/>
                  </a:lnTo>
                  <a:lnTo>
                    <a:pt x="121157" y="0"/>
                  </a:lnTo>
                  <a:lnTo>
                    <a:pt x="363474" y="0"/>
                  </a:lnTo>
                  <a:lnTo>
                    <a:pt x="363474" y="327660"/>
                  </a:lnTo>
                  <a:lnTo>
                    <a:pt x="484631" y="327660"/>
                  </a:lnTo>
                  <a:lnTo>
                    <a:pt x="242315" y="569976"/>
                  </a:lnTo>
                  <a:lnTo>
                    <a:pt x="0" y="327660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59809" y="110109"/>
            <a:ext cx="1734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D5D5D"/>
                </a:solidFill>
              </a:rPr>
              <a:t>Input</a:t>
            </a:r>
            <a:r>
              <a:rPr sz="2400" spc="-120" dirty="0">
                <a:solidFill>
                  <a:srgbClr val="BD5D5D"/>
                </a:solidFill>
              </a:rPr>
              <a:t> </a:t>
            </a:r>
            <a:r>
              <a:rPr sz="2400" dirty="0">
                <a:solidFill>
                  <a:srgbClr val="BD5D5D"/>
                </a:solidFill>
              </a:rPr>
              <a:t>Image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011" y="2883407"/>
            <a:ext cx="2909316" cy="16306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06165" y="4519676"/>
            <a:ext cx="19869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BD5D5D"/>
                </a:solidFill>
                <a:latin typeface="Arial"/>
                <a:cs typeface="Arial"/>
              </a:rPr>
              <a:t>Output</a:t>
            </a:r>
            <a:r>
              <a:rPr sz="2400" b="1" spc="-120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BD5D5D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390" y="311911"/>
            <a:ext cx="287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Dataset</a:t>
            </a:r>
            <a:r>
              <a:rPr sz="2400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Acquisition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971041"/>
            <a:ext cx="168656" cy="1823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797" y="1595882"/>
            <a:ext cx="168656" cy="183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370" y="2257298"/>
            <a:ext cx="168656" cy="1823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2917189"/>
            <a:ext cx="168656" cy="1823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3590797"/>
            <a:ext cx="168656" cy="1823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3390" y="952245"/>
            <a:ext cx="4959350" cy="308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6050" indent="149225">
              <a:lnSpc>
                <a:spcPct val="100000"/>
              </a:lnSpc>
              <a:spcBef>
                <a:spcPts val="105"/>
              </a:spcBef>
              <a:tabLst>
                <a:tab pos="1423670" algn="l"/>
                <a:tab pos="2381250" algn="l"/>
                <a:tab pos="2972435" algn="l"/>
                <a:tab pos="3691890" algn="l"/>
                <a:tab pos="3987800" algn="l"/>
                <a:tab pos="4331970" algn="l"/>
              </a:tabLst>
            </a:pPr>
            <a:r>
              <a:rPr sz="1400" dirty="0">
                <a:latin typeface="Arial MT"/>
                <a:cs typeface="Arial MT"/>
              </a:rPr>
              <a:t>P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ri</a:t>
            </a:r>
            <a:r>
              <a:rPr sz="1400" spc="-15" dirty="0">
                <a:latin typeface="Arial MT"/>
                <a:cs typeface="Arial MT"/>
              </a:rPr>
              <a:t>b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5" dirty="0">
                <a:latin typeface="Arial MT"/>
                <a:cs typeface="Arial MT"/>
              </a:rPr>
              <a:t>h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B</a:t>
            </a:r>
            <a:r>
              <a:rPr sz="1400" dirty="0">
                <a:latin typeface="Arial MT"/>
                <a:cs typeface="Arial MT"/>
              </a:rPr>
              <a:t>D	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pr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	</a:t>
            </a:r>
            <a:r>
              <a:rPr sz="1400" spc="-15" dirty="0">
                <a:latin typeface="Arial MT"/>
                <a:cs typeface="Arial MT"/>
              </a:rPr>
              <a:t>9</a:t>
            </a:r>
            <a:r>
              <a:rPr sz="1400" spc="5" dirty="0">
                <a:latin typeface="Arial MT"/>
                <a:cs typeface="Arial MT"/>
              </a:rPr>
              <a:t>,</a:t>
            </a:r>
            <a:r>
              <a:rPr sz="1400" spc="-15" dirty="0">
                <a:latin typeface="Arial MT"/>
                <a:cs typeface="Arial MT"/>
              </a:rPr>
              <a:t>0</a:t>
            </a:r>
            <a:r>
              <a:rPr sz="1400" dirty="0">
                <a:latin typeface="Arial MT"/>
                <a:cs typeface="Arial MT"/>
              </a:rPr>
              <a:t>58	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ag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	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f	</a:t>
            </a:r>
            <a:r>
              <a:rPr sz="1400" spc="-15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5	n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ti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e 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found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Bangladesh.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 MT"/>
              <a:cs typeface="Arial MT"/>
            </a:endParaRPr>
          </a:p>
          <a:p>
            <a:pPr marL="83820" marR="73660" indent="10033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Each image </a:t>
            </a:r>
            <a:r>
              <a:rPr sz="1400" spc="-10" dirty="0">
                <a:latin typeface="Arial MT"/>
                <a:cs typeface="Arial MT"/>
              </a:rPr>
              <a:t>is </a:t>
            </a:r>
            <a:r>
              <a:rPr sz="1400" spc="-5" dirty="0">
                <a:latin typeface="Arial MT"/>
                <a:cs typeface="Arial MT"/>
              </a:rPr>
              <a:t>accompanied by an annotation </a:t>
            </a:r>
            <a:r>
              <a:rPr sz="1400" dirty="0">
                <a:latin typeface="Arial MT"/>
                <a:cs typeface="Arial MT"/>
              </a:rPr>
              <a:t>file </a:t>
            </a:r>
            <a:r>
              <a:rPr sz="1400" spc="-5" dirty="0">
                <a:latin typeface="Arial MT"/>
                <a:cs typeface="Arial MT"/>
              </a:rPr>
              <a:t>specifying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object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positions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labels.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Arial MT"/>
              <a:cs typeface="Arial MT"/>
            </a:endParaRPr>
          </a:p>
          <a:p>
            <a:pPr marL="151130" marR="508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Annotations</a:t>
            </a:r>
            <a:r>
              <a:rPr sz="1400" spc="3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were</a:t>
            </a:r>
            <a:r>
              <a:rPr sz="1400" spc="3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performed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manually</a:t>
            </a:r>
            <a:r>
              <a:rPr sz="1400" spc="3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stored</a:t>
            </a:r>
            <a:r>
              <a:rPr sz="1400" spc="3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XML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 MT"/>
              <a:cs typeface="Arial MT"/>
            </a:endParaRPr>
          </a:p>
          <a:p>
            <a:pPr marL="115570" marR="42545" indent="50165">
              <a:lnSpc>
                <a:spcPct val="100000"/>
              </a:lnSpc>
              <a:spcBef>
                <a:spcPts val="5"/>
              </a:spcBef>
              <a:tabLst>
                <a:tab pos="1210310" algn="l"/>
                <a:tab pos="2646045" algn="l"/>
                <a:tab pos="3659504" algn="l"/>
                <a:tab pos="4563110" algn="l"/>
              </a:tabLst>
            </a:pPr>
            <a:r>
              <a:rPr sz="1400" dirty="0">
                <a:latin typeface="Arial MT"/>
                <a:cs typeface="Arial MT"/>
              </a:rPr>
              <a:t>Bal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ed	</a:t>
            </a:r>
            <a:r>
              <a:rPr sz="1400" spc="-1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5" dirty="0">
                <a:latin typeface="Arial MT"/>
                <a:cs typeface="Arial MT"/>
              </a:rPr>
              <a:t>p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at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on	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ch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ed	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hr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u</a:t>
            </a:r>
            <a:r>
              <a:rPr sz="1400" spc="-15" dirty="0">
                <a:latin typeface="Arial MT"/>
                <a:cs typeface="Arial MT"/>
              </a:rPr>
              <a:t>g</a:t>
            </a:r>
            <a:r>
              <a:rPr sz="1400" dirty="0">
                <a:latin typeface="Arial MT"/>
                <a:cs typeface="Arial MT"/>
              </a:rPr>
              <a:t>h	</a:t>
            </a:r>
            <a:r>
              <a:rPr sz="1400" spc="-1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a  augmentation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techniques.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>
              <a:latin typeface="Arial MT"/>
              <a:cs typeface="Arial MT"/>
            </a:endParaRPr>
          </a:p>
          <a:p>
            <a:pPr marL="12700" marR="146050" indent="14922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dataset</a:t>
            </a:r>
            <a:r>
              <a:rPr sz="1400" spc="11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is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compatible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various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CNN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architectures,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including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580" y="167639"/>
            <a:ext cx="5958840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20833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14370" y="2170938"/>
            <a:ext cx="3305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A82020"/>
                </a:solidFill>
                <a:latin typeface="Arial"/>
                <a:cs typeface="Arial"/>
              </a:rPr>
              <a:t>TABLE</a:t>
            </a:r>
            <a:r>
              <a:rPr sz="2400" b="1" spc="-3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A82020"/>
                </a:solidFill>
                <a:latin typeface="Arial"/>
                <a:cs typeface="Arial"/>
              </a:rPr>
              <a:t>OF</a:t>
            </a:r>
            <a:r>
              <a:rPr sz="2400" b="1" spc="-5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A82020"/>
                </a:solidFill>
                <a:latin typeface="Arial"/>
                <a:cs typeface="Arial"/>
              </a:rPr>
              <a:t>CONTENTS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4960" y="3000755"/>
            <a:ext cx="734695" cy="448309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ts val="3220"/>
              </a:lnSpc>
            </a:pPr>
            <a:r>
              <a:rPr sz="2800" b="1" spc="-114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4960" y="3774947"/>
            <a:ext cx="734695" cy="447040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8590">
              <a:lnSpc>
                <a:spcPts val="3215"/>
              </a:lnSpc>
            </a:pPr>
            <a:r>
              <a:rPr sz="2800" b="1" spc="15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267" y="3000755"/>
            <a:ext cx="734695" cy="448309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3220"/>
              </a:lnSpc>
            </a:pPr>
            <a:r>
              <a:rPr sz="2800" b="1" spc="19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3267" y="3774947"/>
            <a:ext cx="734695" cy="447040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ts val="3215"/>
              </a:lnSpc>
            </a:pPr>
            <a:r>
              <a:rPr sz="2800" b="1" spc="16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9779" y="3076701"/>
            <a:ext cx="136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trod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6608" y="3824427"/>
            <a:ext cx="2327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General</a:t>
            </a:r>
            <a:r>
              <a:rPr sz="1800" b="1" spc="-7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Presentation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0532" y="3076701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A82020"/>
                </a:solidFill>
                <a:latin typeface="Arial"/>
                <a:cs typeface="Arial"/>
              </a:rPr>
              <a:t>Realization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0720" y="3831437"/>
            <a:ext cx="1271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Concl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90" y="311911"/>
            <a:ext cx="287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Dataset</a:t>
            </a:r>
            <a:r>
              <a:rPr sz="2400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Acquisition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772668"/>
            <a:ext cx="7658100" cy="35981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34" y="426465"/>
            <a:ext cx="288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</a:t>
            </a:r>
            <a:r>
              <a:rPr sz="2400" u="heavy" spc="-3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Preprocessing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4375" y="891539"/>
            <a:ext cx="5923787" cy="42519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292989"/>
            <a:ext cx="4293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Fuzzy</a:t>
            </a:r>
            <a:r>
              <a:rPr sz="2400" b="1" u="heavy" spc="-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c-means</a:t>
            </a:r>
            <a:r>
              <a:rPr sz="2400" b="1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Segmentation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1054608"/>
            <a:ext cx="4786884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123" y="282321"/>
            <a:ext cx="332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Library</a:t>
            </a:r>
            <a:r>
              <a:rPr sz="24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used</a:t>
            </a:r>
            <a:r>
              <a:rPr sz="24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in</a:t>
            </a:r>
            <a:r>
              <a:rPr sz="24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Python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50011" y="918520"/>
            <a:ext cx="1771650" cy="322770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944"/>
              </a:spcBef>
              <a:buChar char="-"/>
              <a:tabLst>
                <a:tab pos="121285" algn="l"/>
              </a:tabLst>
            </a:pPr>
            <a:r>
              <a:rPr sz="1400" b="1" spc="-10" dirty="0">
                <a:latin typeface="Arial"/>
                <a:cs typeface="Arial"/>
              </a:rPr>
              <a:t>os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random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pandas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matplotlib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4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cv2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seaborn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dirty="0">
                <a:latin typeface="Arial"/>
                <a:cs typeface="Arial"/>
              </a:rPr>
              <a:t>PIL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(Image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module)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ultralytics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(YOLO)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numpy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640" y="221107"/>
            <a:ext cx="273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Evaluation</a:t>
            </a:r>
            <a:r>
              <a:rPr sz="24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metrics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36472" y="1297939"/>
            <a:ext cx="1049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Recall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0.591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618" y="1384046"/>
            <a:ext cx="499745" cy="103505"/>
            <a:chOff x="245618" y="1384046"/>
            <a:chExt cx="499745" cy="103505"/>
          </a:xfrm>
        </p:grpSpPr>
        <p:sp>
          <p:nvSpPr>
            <p:cNvPr id="5" name="object 5"/>
            <p:cNvSpPr/>
            <p:nvPr/>
          </p:nvSpPr>
          <p:spPr>
            <a:xfrm>
              <a:off x="258318" y="1396746"/>
              <a:ext cx="474345" cy="78105"/>
            </a:xfrm>
            <a:custGeom>
              <a:avLst/>
              <a:gdLst/>
              <a:ahLst/>
              <a:cxnLst/>
              <a:rect l="l" t="t" r="r" b="b"/>
              <a:pathLst>
                <a:path w="474345" h="78105">
                  <a:moveTo>
                    <a:pt x="435102" y="0"/>
                  </a:moveTo>
                  <a:lnTo>
                    <a:pt x="435102" y="19430"/>
                  </a:lnTo>
                  <a:lnTo>
                    <a:pt x="0" y="19430"/>
                  </a:lnTo>
                  <a:lnTo>
                    <a:pt x="0" y="58292"/>
                  </a:lnTo>
                  <a:lnTo>
                    <a:pt x="435102" y="58292"/>
                  </a:lnTo>
                  <a:lnTo>
                    <a:pt x="435102" y="77724"/>
                  </a:lnTo>
                  <a:lnTo>
                    <a:pt x="473963" y="38862"/>
                  </a:lnTo>
                  <a:lnTo>
                    <a:pt x="435102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8318" y="1396746"/>
              <a:ext cx="474345" cy="78105"/>
            </a:xfrm>
            <a:custGeom>
              <a:avLst/>
              <a:gdLst/>
              <a:ahLst/>
              <a:cxnLst/>
              <a:rect l="l" t="t" r="r" b="b"/>
              <a:pathLst>
                <a:path w="474345" h="78105">
                  <a:moveTo>
                    <a:pt x="0" y="19430"/>
                  </a:moveTo>
                  <a:lnTo>
                    <a:pt x="435102" y="19430"/>
                  </a:lnTo>
                  <a:lnTo>
                    <a:pt x="435102" y="0"/>
                  </a:lnTo>
                  <a:lnTo>
                    <a:pt x="473963" y="38862"/>
                  </a:lnTo>
                  <a:lnTo>
                    <a:pt x="435102" y="77724"/>
                  </a:lnTo>
                  <a:lnTo>
                    <a:pt x="435102" y="58292"/>
                  </a:lnTo>
                  <a:lnTo>
                    <a:pt x="0" y="58292"/>
                  </a:lnTo>
                  <a:lnTo>
                    <a:pt x="0" y="19430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5618" y="1986026"/>
            <a:ext cx="497840" cy="103505"/>
            <a:chOff x="245618" y="1986026"/>
            <a:chExt cx="497840" cy="103505"/>
          </a:xfrm>
        </p:grpSpPr>
        <p:sp>
          <p:nvSpPr>
            <p:cNvPr id="8" name="object 8"/>
            <p:cNvSpPr/>
            <p:nvPr/>
          </p:nvSpPr>
          <p:spPr>
            <a:xfrm>
              <a:off x="258318" y="1998726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318" y="1998726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4761" y="2566670"/>
            <a:ext cx="497840" cy="103505"/>
            <a:chOff x="254761" y="2566670"/>
            <a:chExt cx="497840" cy="103505"/>
          </a:xfrm>
        </p:grpSpPr>
        <p:sp>
          <p:nvSpPr>
            <p:cNvPr id="11" name="object 11"/>
            <p:cNvSpPr/>
            <p:nvPr/>
          </p:nvSpPr>
          <p:spPr>
            <a:xfrm>
              <a:off x="267461" y="2579370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7461" y="2579370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5618" y="3171698"/>
            <a:ext cx="497840" cy="103505"/>
            <a:chOff x="245618" y="3171698"/>
            <a:chExt cx="497840" cy="103505"/>
          </a:xfrm>
        </p:grpSpPr>
        <p:sp>
          <p:nvSpPr>
            <p:cNvPr id="14" name="object 14"/>
            <p:cNvSpPr/>
            <p:nvPr/>
          </p:nvSpPr>
          <p:spPr>
            <a:xfrm>
              <a:off x="258318" y="3184398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4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318" y="3184398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4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6472" y="3067050"/>
            <a:ext cx="1595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MAP50-95(B)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5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0.406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472" y="1903933"/>
            <a:ext cx="1283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Precision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0.753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3600" y="2459482"/>
            <a:ext cx="13608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MAP50(B)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0.636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2841" y="258571"/>
            <a:ext cx="67157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Evaluating</a:t>
            </a:r>
            <a:r>
              <a:rPr sz="1800" b="1" u="heavy" spc="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Classification</a:t>
            </a:r>
            <a:r>
              <a:rPr sz="1800" b="1" u="heavy" spc="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Performance</a:t>
            </a:r>
            <a:r>
              <a:rPr sz="1800" b="1" u="heavy" spc="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without</a:t>
            </a:r>
            <a:r>
              <a:rPr sz="1800" b="1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963" y="906778"/>
            <a:ext cx="6117336" cy="41589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38" y="160146"/>
            <a:ext cx="636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Evaluating</a:t>
            </a:r>
            <a:r>
              <a:rPr sz="1800" b="1" u="heavy" spc="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Classification</a:t>
            </a:r>
            <a:r>
              <a:rPr sz="1800" b="1" u="heavy" spc="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Performance</a:t>
            </a:r>
            <a:r>
              <a:rPr sz="18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with</a:t>
            </a:r>
            <a:r>
              <a:rPr sz="1800" b="1" u="heavy" spc="-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632" y="816862"/>
            <a:ext cx="5850635" cy="42504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360" y="2"/>
            <a:ext cx="3209544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49088" y="2552191"/>
            <a:ext cx="2787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Co</a:t>
            </a:r>
            <a:r>
              <a:rPr sz="4000" spc="-25" dirty="0"/>
              <a:t>n</a:t>
            </a:r>
            <a:r>
              <a:rPr sz="4000" spc="-5" dirty="0"/>
              <a:t>clusion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4198620" y="1557527"/>
            <a:ext cx="1618615" cy="843280"/>
          </a:xfrm>
          <a:custGeom>
            <a:avLst/>
            <a:gdLst/>
            <a:ahLst/>
            <a:cxnLst/>
            <a:rect l="l" t="t" r="r" b="b"/>
            <a:pathLst>
              <a:path w="1618614" h="843280">
                <a:moveTo>
                  <a:pt x="1618488" y="0"/>
                </a:moveTo>
                <a:lnTo>
                  <a:pt x="0" y="0"/>
                </a:lnTo>
                <a:lnTo>
                  <a:pt x="0" y="842772"/>
                </a:lnTo>
                <a:lnTo>
                  <a:pt x="1618488" y="842772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26660" y="1445209"/>
            <a:ext cx="9639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5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88392"/>
            <a:ext cx="2641092" cy="49667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0096" y="200914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A82020"/>
                </a:solidFill>
                <a:uFill>
                  <a:solidFill>
                    <a:srgbClr val="A82020"/>
                  </a:solidFill>
                </a:uFill>
              </a:rPr>
              <a:t>Conclusion</a:t>
            </a:r>
            <a:endParaRPr sz="2400" dirty="0"/>
          </a:p>
        </p:txBody>
      </p:sp>
      <p:grpSp>
        <p:nvGrpSpPr>
          <p:cNvPr id="7" name="object 7"/>
          <p:cNvGrpSpPr/>
          <p:nvPr/>
        </p:nvGrpSpPr>
        <p:grpSpPr>
          <a:xfrm>
            <a:off x="3878834" y="2717545"/>
            <a:ext cx="443230" cy="266700"/>
            <a:chOff x="3878834" y="2717545"/>
            <a:chExt cx="443230" cy="266700"/>
          </a:xfrm>
        </p:grpSpPr>
        <p:sp>
          <p:nvSpPr>
            <p:cNvPr id="8" name="object 8"/>
            <p:cNvSpPr/>
            <p:nvPr/>
          </p:nvSpPr>
          <p:spPr>
            <a:xfrm>
              <a:off x="3891534" y="2730245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297179" y="0"/>
                  </a:moveTo>
                  <a:lnTo>
                    <a:pt x="297179" y="60198"/>
                  </a:lnTo>
                  <a:lnTo>
                    <a:pt x="0" y="60198"/>
                  </a:lnTo>
                  <a:lnTo>
                    <a:pt x="0" y="180594"/>
                  </a:lnTo>
                  <a:lnTo>
                    <a:pt x="297179" y="180594"/>
                  </a:lnTo>
                  <a:lnTo>
                    <a:pt x="297179" y="240792"/>
                  </a:lnTo>
                  <a:lnTo>
                    <a:pt x="417575" y="12039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1534" y="2730245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0" y="60198"/>
                  </a:moveTo>
                  <a:lnTo>
                    <a:pt x="297179" y="60198"/>
                  </a:lnTo>
                  <a:lnTo>
                    <a:pt x="297179" y="0"/>
                  </a:lnTo>
                  <a:lnTo>
                    <a:pt x="417575" y="120396"/>
                  </a:lnTo>
                  <a:lnTo>
                    <a:pt x="297179" y="240792"/>
                  </a:lnTo>
                  <a:lnTo>
                    <a:pt x="297179" y="180594"/>
                  </a:lnTo>
                  <a:lnTo>
                    <a:pt x="0" y="180594"/>
                  </a:lnTo>
                  <a:lnTo>
                    <a:pt x="0" y="60198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78834" y="1835150"/>
            <a:ext cx="443230" cy="264795"/>
            <a:chOff x="3878834" y="1835150"/>
            <a:chExt cx="443230" cy="264795"/>
          </a:xfrm>
        </p:grpSpPr>
        <p:sp>
          <p:nvSpPr>
            <p:cNvPr id="11" name="object 11"/>
            <p:cNvSpPr/>
            <p:nvPr/>
          </p:nvSpPr>
          <p:spPr>
            <a:xfrm>
              <a:off x="3891534" y="1847850"/>
              <a:ext cx="417830" cy="239395"/>
            </a:xfrm>
            <a:custGeom>
              <a:avLst/>
              <a:gdLst/>
              <a:ahLst/>
              <a:cxnLst/>
              <a:rect l="l" t="t" r="r" b="b"/>
              <a:pathLst>
                <a:path w="417829" h="239394">
                  <a:moveTo>
                    <a:pt x="297941" y="0"/>
                  </a:moveTo>
                  <a:lnTo>
                    <a:pt x="297941" y="59817"/>
                  </a:lnTo>
                  <a:lnTo>
                    <a:pt x="0" y="59817"/>
                  </a:lnTo>
                  <a:lnTo>
                    <a:pt x="0" y="179450"/>
                  </a:lnTo>
                  <a:lnTo>
                    <a:pt x="297941" y="179450"/>
                  </a:lnTo>
                  <a:lnTo>
                    <a:pt x="297941" y="239268"/>
                  </a:lnTo>
                  <a:lnTo>
                    <a:pt x="417575" y="119633"/>
                  </a:lnTo>
                  <a:lnTo>
                    <a:pt x="297941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1534" y="1847850"/>
              <a:ext cx="417830" cy="239395"/>
            </a:xfrm>
            <a:custGeom>
              <a:avLst/>
              <a:gdLst/>
              <a:ahLst/>
              <a:cxnLst/>
              <a:rect l="l" t="t" r="r" b="b"/>
              <a:pathLst>
                <a:path w="417829" h="239394">
                  <a:moveTo>
                    <a:pt x="0" y="59817"/>
                  </a:moveTo>
                  <a:lnTo>
                    <a:pt x="297941" y="59817"/>
                  </a:lnTo>
                  <a:lnTo>
                    <a:pt x="297941" y="0"/>
                  </a:lnTo>
                  <a:lnTo>
                    <a:pt x="417575" y="119633"/>
                  </a:lnTo>
                  <a:lnTo>
                    <a:pt x="297941" y="239268"/>
                  </a:lnTo>
                  <a:lnTo>
                    <a:pt x="297941" y="179450"/>
                  </a:lnTo>
                  <a:lnTo>
                    <a:pt x="0" y="179450"/>
                  </a:lnTo>
                  <a:lnTo>
                    <a:pt x="0" y="59817"/>
                  </a:lnTo>
                  <a:close/>
                </a:path>
              </a:pathLst>
            </a:custGeom>
            <a:ln w="25399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457184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015">
              <a:lnSpc>
                <a:spcPct val="100000"/>
              </a:lnSpc>
              <a:spcBef>
                <a:spcPts val="100"/>
              </a:spcBef>
            </a:pPr>
            <a:endParaRPr lang="fr-FR" spc="-10" dirty="0"/>
          </a:p>
          <a:p>
            <a:pPr marL="4044315">
              <a:lnSpc>
                <a:spcPct val="100000"/>
              </a:lnSpc>
            </a:pPr>
            <a:endParaRPr sz="2000" dirty="0"/>
          </a:p>
          <a:p>
            <a:pPr marL="4057015">
              <a:lnSpc>
                <a:spcPct val="100000"/>
              </a:lnSpc>
              <a:spcBef>
                <a:spcPts val="1789"/>
              </a:spcBef>
              <a:tabLst>
                <a:tab pos="5088890" algn="l"/>
                <a:tab pos="6186170" algn="l"/>
                <a:tab pos="6710045" algn="l"/>
                <a:tab pos="7541259" algn="l"/>
              </a:tabLst>
            </a:pPr>
            <a:r>
              <a:rPr spc="-5" dirty="0"/>
              <a:t>Staying	updated	on	</a:t>
            </a:r>
            <a:r>
              <a:rPr dirty="0"/>
              <a:t>many	</a:t>
            </a:r>
            <a:r>
              <a:rPr spc="-5" dirty="0"/>
              <a:t>technical</a:t>
            </a:r>
            <a:endParaRPr lang="fr-FR" spc="-5" dirty="0"/>
          </a:p>
          <a:p>
            <a:pPr marL="4057015">
              <a:lnSpc>
                <a:spcPct val="100000"/>
              </a:lnSpc>
            </a:pPr>
            <a:r>
              <a:rPr lang="fr-FR" spc="-5" dirty="0"/>
              <a:t>innovations.</a:t>
            </a:r>
          </a:p>
          <a:p>
            <a:pPr marL="4044315">
              <a:lnSpc>
                <a:spcPct val="100000"/>
              </a:lnSpc>
              <a:spcBef>
                <a:spcPts val="35"/>
              </a:spcBef>
            </a:pPr>
            <a:endParaRPr sz="2150" dirty="0"/>
          </a:p>
          <a:p>
            <a:pPr marL="4057015" marR="5080">
              <a:lnSpc>
                <a:spcPct val="100000"/>
              </a:lnSpc>
              <a:spcBef>
                <a:spcPts val="5"/>
              </a:spcBef>
              <a:tabLst>
                <a:tab pos="5875020" algn="l"/>
                <a:tab pos="7172325" algn="l"/>
                <a:tab pos="8062595" algn="l"/>
              </a:tabLst>
            </a:pPr>
            <a:r>
              <a:rPr dirty="0"/>
              <a:t>Stre</a:t>
            </a:r>
            <a:r>
              <a:rPr spc="-15" dirty="0"/>
              <a:t>n</a:t>
            </a:r>
            <a:r>
              <a:rPr dirty="0"/>
              <a:t>gt</a:t>
            </a:r>
            <a:r>
              <a:rPr spc="-15" dirty="0"/>
              <a:t>h</a:t>
            </a:r>
            <a:r>
              <a:rPr spc="-5" dirty="0"/>
              <a:t>eni</a:t>
            </a:r>
            <a:r>
              <a:rPr spc="-15" dirty="0"/>
              <a:t>n</a:t>
            </a:r>
            <a:r>
              <a:rPr spc="-5" dirty="0"/>
              <a:t>g</a:t>
            </a:r>
            <a:r>
              <a:rPr dirty="0"/>
              <a:t>	tec</a:t>
            </a:r>
            <a:r>
              <a:rPr spc="-10" dirty="0"/>
              <a:t>h</a:t>
            </a:r>
            <a:r>
              <a:rPr spc="-5" dirty="0"/>
              <a:t>n</a:t>
            </a:r>
            <a:r>
              <a:rPr spc="-15" dirty="0"/>
              <a:t>i</a:t>
            </a:r>
            <a:r>
              <a:rPr spc="-5" dirty="0"/>
              <a:t>cal</a:t>
            </a:r>
            <a:r>
              <a:rPr dirty="0"/>
              <a:t>	</a:t>
            </a:r>
            <a:r>
              <a:rPr spc="-5" dirty="0"/>
              <a:t>ski</a:t>
            </a:r>
            <a:r>
              <a:rPr spc="-15" dirty="0"/>
              <a:t>l</a:t>
            </a:r>
            <a:r>
              <a:rPr spc="-5" dirty="0"/>
              <a:t>ls</a:t>
            </a:r>
            <a:r>
              <a:rPr dirty="0"/>
              <a:t>	</a:t>
            </a:r>
            <a:r>
              <a:rPr spc="-5" dirty="0"/>
              <a:t>and  achieving</a:t>
            </a:r>
            <a:r>
              <a:rPr spc="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majority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lang="fr-FR" spc="-5" dirty="0"/>
              <a:t>the</a:t>
            </a:r>
            <a:r>
              <a:rPr spc="15" dirty="0"/>
              <a:t> </a:t>
            </a:r>
            <a:r>
              <a:rPr spc="-5" dirty="0"/>
              <a:t>objectives.</a:t>
            </a:r>
          </a:p>
          <a:p>
            <a:pPr marL="4044315"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1577" y="594740"/>
            <a:ext cx="692277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885" marR="5080" indent="-173482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A82020"/>
                </a:solidFill>
              </a:rPr>
              <a:t>Thank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you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for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spc="-10" dirty="0">
                <a:solidFill>
                  <a:srgbClr val="A82020"/>
                </a:solidFill>
              </a:rPr>
              <a:t>your </a:t>
            </a:r>
            <a:r>
              <a:rPr sz="6000" spc="-165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attention.</a:t>
            </a:r>
            <a:endParaRPr sz="6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56559"/>
            <a:ext cx="9143999" cy="2186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8180" y="2601925"/>
            <a:ext cx="29851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Introduction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498348" y="1607819"/>
            <a:ext cx="1618615" cy="841375"/>
          </a:xfrm>
          <a:custGeom>
            <a:avLst/>
            <a:gdLst/>
            <a:ahLst/>
            <a:cxnLst/>
            <a:rect l="l" t="t" r="r" b="b"/>
            <a:pathLst>
              <a:path w="1618614" h="841375">
                <a:moveTo>
                  <a:pt x="1618488" y="0"/>
                </a:moveTo>
                <a:lnTo>
                  <a:pt x="0" y="0"/>
                </a:lnTo>
                <a:lnTo>
                  <a:pt x="0" y="841247"/>
                </a:lnTo>
                <a:lnTo>
                  <a:pt x="1618488" y="841247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0175" y="1495120"/>
            <a:ext cx="81406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3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031" y="88392"/>
            <a:ext cx="4315968" cy="43174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629" y="266776"/>
            <a:ext cx="23520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A82020"/>
                </a:solidFill>
              </a:rPr>
              <a:t>Problematic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353" y="3977894"/>
            <a:ext cx="328930" cy="182880"/>
            <a:chOff x="38353" y="3977894"/>
            <a:chExt cx="328930" cy="182880"/>
          </a:xfrm>
        </p:grpSpPr>
        <p:sp>
          <p:nvSpPr>
            <p:cNvPr id="5" name="object 5"/>
            <p:cNvSpPr/>
            <p:nvPr/>
          </p:nvSpPr>
          <p:spPr>
            <a:xfrm>
              <a:off x="51053" y="3990594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79">
                  <a:moveTo>
                    <a:pt x="224790" y="0"/>
                  </a:moveTo>
                  <a:lnTo>
                    <a:pt x="224790" y="39242"/>
                  </a:lnTo>
                  <a:lnTo>
                    <a:pt x="0" y="39242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1"/>
                  </a:lnTo>
                  <a:lnTo>
                    <a:pt x="303276" y="78485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053" y="3990594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79">
                  <a:moveTo>
                    <a:pt x="0" y="39242"/>
                  </a:moveTo>
                  <a:lnTo>
                    <a:pt x="224790" y="39242"/>
                  </a:lnTo>
                  <a:lnTo>
                    <a:pt x="224790" y="0"/>
                  </a:lnTo>
                  <a:lnTo>
                    <a:pt x="303276" y="78485"/>
                  </a:lnTo>
                  <a:lnTo>
                    <a:pt x="224790" y="156971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2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26" y="1355089"/>
            <a:ext cx="168656" cy="1823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26" y="1922017"/>
            <a:ext cx="168656" cy="1823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081" y="2473705"/>
            <a:ext cx="168656" cy="1823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178" y="3226561"/>
            <a:ext cx="167132" cy="18237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5498" y="1319276"/>
            <a:ext cx="4798060" cy="3258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jams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common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occurrence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43815">
              <a:lnSpc>
                <a:spcPct val="100000"/>
              </a:lnSpc>
              <a:spcBef>
                <a:spcPts val="1145"/>
              </a:spcBef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been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1331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roads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51316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latin typeface="Arial MT"/>
                <a:cs typeface="Arial MT"/>
              </a:rPr>
              <a:t>Roadworks,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unpredictable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weather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conditions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contribute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jams.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17145" marR="66230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real-time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information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conditions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hampers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efficient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route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planning.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71755" marR="26034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innovative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anticipate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 </a:t>
            </a:r>
            <a:r>
              <a:rPr sz="1400" spc="-5" dirty="0">
                <a:latin typeface="Arial MT"/>
                <a:cs typeface="Arial MT"/>
              </a:rPr>
              <a:t>jams, </a:t>
            </a:r>
            <a:r>
              <a:rPr sz="1400" dirty="0">
                <a:latin typeface="Arial MT"/>
                <a:cs typeface="Arial MT"/>
              </a:rPr>
              <a:t>aiming to optimize </a:t>
            </a:r>
            <a:r>
              <a:rPr sz="1400" spc="-5" dirty="0">
                <a:latin typeface="Arial MT"/>
                <a:cs typeface="Arial MT"/>
              </a:rPr>
              <a:t>travel </a:t>
            </a:r>
            <a:r>
              <a:rPr sz="1400" dirty="0">
                <a:latin typeface="Arial MT"/>
                <a:cs typeface="Arial MT"/>
              </a:rPr>
              <a:t>and enhance </a:t>
            </a:r>
            <a:r>
              <a:rPr sz="1400" spc="-5" dirty="0">
                <a:latin typeface="Arial MT"/>
                <a:cs typeface="Arial MT"/>
              </a:rPr>
              <a:t>drivers'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experience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629" y="266776"/>
            <a:ext cx="35902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A82020"/>
                </a:solidFill>
              </a:rPr>
              <a:t>Proposed</a:t>
            </a:r>
            <a:r>
              <a:rPr spc="-130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solution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758" y="1297177"/>
            <a:ext cx="167132" cy="1823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134" y="2053082"/>
            <a:ext cx="167131" cy="182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610" y="2757170"/>
            <a:ext cx="167132" cy="1823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610" y="3435350"/>
            <a:ext cx="167132" cy="1838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4875" y="1269568"/>
            <a:ext cx="4827270" cy="26116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5"/>
              </a:spcBef>
            </a:pPr>
            <a:r>
              <a:rPr lang="fr-FR" sz="1400" spc="-5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innovative </a:t>
            </a:r>
            <a:r>
              <a:rPr sz="1400" dirty="0">
                <a:latin typeface="Arial MT"/>
                <a:cs typeface="Arial MT"/>
              </a:rPr>
              <a:t>application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provides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real-time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both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authorities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drivers.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dirty="0">
              <a:latin typeface="Arial MT"/>
              <a:cs typeface="Arial MT"/>
            </a:endParaRPr>
          </a:p>
          <a:p>
            <a:pPr marL="63500" marR="5334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advanced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congestion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accurately.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 dirty="0">
              <a:latin typeface="Arial MT"/>
              <a:cs typeface="Arial MT"/>
            </a:endParaRPr>
          </a:p>
          <a:p>
            <a:pPr marL="22225" marR="5080">
              <a:lnSpc>
                <a:spcPct val="100000"/>
              </a:lnSpc>
            </a:pPr>
            <a:r>
              <a:rPr lang="fr-FR" sz="1400" dirty="0">
                <a:latin typeface="Arial MT"/>
                <a:cs typeface="Arial MT"/>
              </a:rPr>
              <a:t>This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categorizes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effectively,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flow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monitoring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authorities.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continuously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adapts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changes,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ensuring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reliable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714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General</a:t>
            </a:r>
            <a:r>
              <a:rPr spc="-45" dirty="0"/>
              <a:t> </a:t>
            </a:r>
            <a:r>
              <a:rPr spc="-5" dirty="0"/>
              <a:t>Presentation</a:t>
            </a:r>
          </a:p>
        </p:txBody>
      </p:sp>
      <p:sp>
        <p:nvSpPr>
          <p:cNvPr id="5" name="object 5"/>
          <p:cNvSpPr/>
          <p:nvPr/>
        </p:nvSpPr>
        <p:spPr>
          <a:xfrm>
            <a:off x="4204715" y="1607819"/>
            <a:ext cx="1620520" cy="841375"/>
          </a:xfrm>
          <a:custGeom>
            <a:avLst/>
            <a:gdLst/>
            <a:ahLst/>
            <a:cxnLst/>
            <a:rect l="l" t="t" r="r" b="b"/>
            <a:pathLst>
              <a:path w="1620520" h="841375">
                <a:moveTo>
                  <a:pt x="1620012" y="0"/>
                </a:moveTo>
                <a:lnTo>
                  <a:pt x="0" y="0"/>
                </a:lnTo>
                <a:lnTo>
                  <a:pt x="0" y="841247"/>
                </a:lnTo>
                <a:lnTo>
                  <a:pt x="1620012" y="841247"/>
                </a:lnTo>
                <a:lnTo>
                  <a:pt x="1620012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9794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188213"/>
            <a:ext cx="29152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>
                <a:solidFill>
                  <a:srgbClr val="A82020"/>
                </a:solidFill>
              </a:rPr>
              <a:t> </a:t>
            </a:r>
            <a:r>
              <a:rPr spc="-5" dirty="0">
                <a:solidFill>
                  <a:srgbClr val="A82020"/>
                </a:solidFill>
              </a:rPr>
              <a:t>Objectives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4761" y="864361"/>
            <a:ext cx="328930" cy="182880"/>
            <a:chOff x="254761" y="864361"/>
            <a:chExt cx="328930" cy="182880"/>
          </a:xfrm>
        </p:grpSpPr>
        <p:sp>
          <p:nvSpPr>
            <p:cNvPr id="4" name="object 4"/>
            <p:cNvSpPr/>
            <p:nvPr/>
          </p:nvSpPr>
          <p:spPr>
            <a:xfrm>
              <a:off x="267461" y="877061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224790" y="0"/>
                  </a:moveTo>
                  <a:lnTo>
                    <a:pt x="224790" y="39242"/>
                  </a:lnTo>
                  <a:lnTo>
                    <a:pt x="0" y="39242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2"/>
                  </a:lnTo>
                  <a:lnTo>
                    <a:pt x="303276" y="78486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461" y="877061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0" y="39242"/>
                  </a:moveTo>
                  <a:lnTo>
                    <a:pt x="224790" y="39242"/>
                  </a:lnTo>
                  <a:lnTo>
                    <a:pt x="224790" y="0"/>
                  </a:lnTo>
                  <a:lnTo>
                    <a:pt x="303276" y="78486"/>
                  </a:lnTo>
                  <a:lnTo>
                    <a:pt x="224790" y="156972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2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54761" y="1260602"/>
            <a:ext cx="328930" cy="182880"/>
            <a:chOff x="254761" y="1260602"/>
            <a:chExt cx="328930" cy="182880"/>
          </a:xfrm>
        </p:grpSpPr>
        <p:sp>
          <p:nvSpPr>
            <p:cNvPr id="7" name="object 7"/>
            <p:cNvSpPr/>
            <p:nvPr/>
          </p:nvSpPr>
          <p:spPr>
            <a:xfrm>
              <a:off x="267461" y="1273302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224790" y="0"/>
                  </a:moveTo>
                  <a:lnTo>
                    <a:pt x="224790" y="39243"/>
                  </a:lnTo>
                  <a:lnTo>
                    <a:pt x="0" y="39243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2"/>
                  </a:lnTo>
                  <a:lnTo>
                    <a:pt x="303276" y="78486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461" y="1273302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0" y="39243"/>
                  </a:moveTo>
                  <a:lnTo>
                    <a:pt x="224790" y="39243"/>
                  </a:lnTo>
                  <a:lnTo>
                    <a:pt x="224790" y="0"/>
                  </a:lnTo>
                  <a:lnTo>
                    <a:pt x="303276" y="78486"/>
                  </a:lnTo>
                  <a:lnTo>
                    <a:pt x="224790" y="156972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3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9020" y="836421"/>
            <a:ext cx="6545580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40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objective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 address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pressing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road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</a:t>
            </a:r>
            <a:endParaRPr sz="14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endParaRPr lang="fr-FR" sz="14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enhance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driver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security</a:t>
            </a:r>
            <a:r>
              <a:rPr sz="1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reduce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occurrences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through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utilization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models.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2100072"/>
            <a:ext cx="4546092" cy="24886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275082"/>
            <a:ext cx="6320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A82020"/>
                </a:solidFill>
              </a:rPr>
              <a:t>Project</a:t>
            </a:r>
            <a:r>
              <a:rPr spc="-40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methodology:</a:t>
            </a:r>
            <a:r>
              <a:rPr spc="-75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CRISP-DM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779" y="1121663"/>
            <a:ext cx="3704844" cy="3712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2A6EB6B3D96A4182E83CA5541200CD" ma:contentTypeVersion="4" ma:contentTypeDescription="Create a new document." ma:contentTypeScope="" ma:versionID="a303b71ecbc40b8cc509103e8813fda5">
  <xsd:schema xmlns:xsd="http://www.w3.org/2001/XMLSchema" xmlns:xs="http://www.w3.org/2001/XMLSchema" xmlns:p="http://schemas.microsoft.com/office/2006/metadata/properties" xmlns:ns3="830ae4f5-82c1-4f25-a2f1-024d46dfbd6b" targetNamespace="http://schemas.microsoft.com/office/2006/metadata/properties" ma:root="true" ma:fieldsID="968c7b31762d8d79939830ccc59db15b" ns3:_="">
    <xsd:import namespace="830ae4f5-82c1-4f25-a2f1-024d46dfbd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ae4f5-82c1-4f25-a2f1-024d46dfb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D7241F-F883-4DA0-98BA-D55B3809EA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0ae4f5-82c1-4f25-a2f1-024d46dfb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BD203C-D13D-45F6-BDE4-FA9CD5ED74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2BA301-DAE9-4714-AFE4-B9EDA3B6C7D2}">
  <ds:schemaRefs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830ae4f5-82c1-4f25-a2f1-024d46dfbd6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511</Words>
  <Application>Microsoft Office PowerPoint</Application>
  <PresentationFormat>Affichage à l'écran (16:9)</PresentationFormat>
  <Paragraphs>116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Arial MT</vt:lpstr>
      <vt:lpstr>Calibri</vt:lpstr>
      <vt:lpstr>Wingdings</vt:lpstr>
      <vt:lpstr>Office Theme</vt:lpstr>
      <vt:lpstr>Deep learning project</vt:lpstr>
      <vt:lpstr>Présentation PowerPoint</vt:lpstr>
      <vt:lpstr>Introduction</vt:lpstr>
      <vt:lpstr>Présentation PowerPoint</vt:lpstr>
      <vt:lpstr>Problematic</vt:lpstr>
      <vt:lpstr>Proposed solution</vt:lpstr>
      <vt:lpstr>02</vt:lpstr>
      <vt:lpstr> Objectives</vt:lpstr>
      <vt:lpstr>Project methodology: CRISP-DM</vt:lpstr>
      <vt:lpstr>Convolutional Neural Networks (CNN):</vt:lpstr>
      <vt:lpstr>Recurrent Neural Networks (RNN):</vt:lpstr>
      <vt:lpstr>Deep Neural Network(DNN):</vt:lpstr>
      <vt:lpstr>YOLO (You Only Look Once) Models:</vt:lpstr>
      <vt:lpstr>YOLOV8</vt:lpstr>
      <vt:lpstr>Présentation PowerPoint</vt:lpstr>
      <vt:lpstr>Présentation PowerPoint</vt:lpstr>
      <vt:lpstr>Input Image</vt:lpstr>
      <vt:lpstr>Dataset Acquisition</vt:lpstr>
      <vt:lpstr>Présentation PowerPoint</vt:lpstr>
      <vt:lpstr>Dataset Acquisition</vt:lpstr>
      <vt:lpstr>Data Preprocessing</vt:lpstr>
      <vt:lpstr>Présentation PowerPoint</vt:lpstr>
      <vt:lpstr>Library used in Python</vt:lpstr>
      <vt:lpstr>Evaluation metrics</vt:lpstr>
      <vt:lpstr>Présentation PowerPoint</vt:lpstr>
      <vt:lpstr>Présentation PowerPoint</vt:lpstr>
      <vt:lpstr>Conclusion</vt:lpstr>
      <vt:lpstr>Conclusion</vt:lpstr>
      <vt:lpstr>Thank you for your 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Mariem Kahli</dc:creator>
  <cp:lastModifiedBy>jandoubi oumayma</cp:lastModifiedBy>
  <cp:revision>5</cp:revision>
  <dcterms:created xsi:type="dcterms:W3CDTF">2024-05-18T18:20:21Z</dcterms:created>
  <dcterms:modified xsi:type="dcterms:W3CDTF">2024-05-19T15:01:35Z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2024-05-18T00:00:00Z</vt:filetime>
  </property>
  <property fmtid="{D5CDD505-2E9C-101B-9397-08002B2CF9AE}" pid="5" name="ContentTypeId">
    <vt:lpwstr>0x010100822A6EB6B3D96A4182E83CA5541200CD</vt:lpwstr>
  </property>
</Properties>
</file>